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4" r:id="rId3"/>
    <p:sldId id="302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4" r:id="rId24"/>
    <p:sldId id="325" r:id="rId25"/>
    <p:sldId id="326" r:id="rId26"/>
    <p:sldId id="328" r:id="rId27"/>
    <p:sldId id="329" r:id="rId28"/>
    <p:sldId id="332" r:id="rId29"/>
    <p:sldId id="333" r:id="rId30"/>
    <p:sldId id="258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66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4" autoAdjust="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2209800"/>
            <a:ext cx="71628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0960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6000"/>
            <a:ext cx="28956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60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047D7E-6C16-474A-88E5-3719D9943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734BB-662C-4398-B0E5-5836D6F45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295400"/>
            <a:ext cx="19240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295400"/>
            <a:ext cx="561975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769DC-8B2D-41C5-8208-9E932597A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390E9-974B-467B-A0BE-E58A2510D3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E3CF4-5094-452D-9913-D87A250D3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2860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2860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77E48-6F8C-416A-A7C7-30223855A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C5D96-D789-4F4A-9F90-1D919C556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E8CDC-A877-4ED5-A797-3AB306F78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0BC0F-A249-4D69-8454-E44ED1AB4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DE84E-0B88-45AB-B61E-8A85602C8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DBA3A-F3D9-4CA9-B741-FC016A37B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295400"/>
            <a:ext cx="7696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286000"/>
            <a:ext cx="7696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fld id="{8C781F13-B42E-4D6C-9F41-CC937705B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slow">
    <p:wheel spokes="3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09800"/>
            <a:ext cx="8534400" cy="1981200"/>
          </a:xfrm>
        </p:spPr>
        <p:txBody>
          <a:bodyPr/>
          <a:lstStyle/>
          <a:p>
            <a:pPr eaLnBrk="1" hangingPunct="1"/>
            <a:r>
              <a:rPr lang="en-US" smtClean="0"/>
              <a:t>Chemistry Chapter 4 Notes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A) Isotopes have a </a:t>
            </a:r>
            <a:r>
              <a:rPr lang="en-US" sz="4800" u="sng"/>
              <a:t>different</a:t>
            </a:r>
            <a:r>
              <a:rPr lang="en-US" sz="4800"/>
              <a:t> number of neutrons in their nucleus than usual.  This could make the element lighter or heavier, but it is still the same element.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The mass of an atom is the </a:t>
            </a:r>
            <a:r>
              <a:rPr lang="en-US" sz="4800" u="sng"/>
              <a:t>sum</a:t>
            </a:r>
            <a:r>
              <a:rPr lang="en-US" sz="4800"/>
              <a:t> of the protons and neutrons, and is called the </a:t>
            </a:r>
            <a:r>
              <a:rPr lang="en-US" sz="4800" u="sng"/>
              <a:t>mass</a:t>
            </a:r>
            <a:r>
              <a:rPr lang="en-US" sz="4800"/>
              <a:t> number.  [Thus the mass number of isotopes can change as the number of neutrons changes.]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C) </a:t>
            </a:r>
            <a:r>
              <a:rPr lang="en-US" sz="4800" b="1"/>
              <a:t>The number of neutrons = mass number(round if not whole)  - atomic number</a:t>
            </a:r>
            <a:r>
              <a:rPr lang="en-US" sz="4800"/>
              <a:t> (number of protons)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04800" y="228600"/>
            <a:ext cx="8153400" cy="3886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*What is the number of neutrons of carbon with a mass number of 12, 13, and 14?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What is the number of neutrons of carbon with a mass number of 12, 13, and 14?</a:t>
            </a:r>
          </a:p>
          <a:p>
            <a:pPr marL="609600" indent="-609600"/>
            <a:endParaRPr lang="en-US" sz="4800"/>
          </a:p>
          <a:p>
            <a:pPr marL="609600" indent="-609600"/>
            <a:r>
              <a:rPr lang="en-US" sz="4800"/>
              <a:t>12 - 6 = 6</a:t>
            </a:r>
          </a:p>
          <a:p>
            <a:pPr marL="609600" indent="-609600"/>
            <a:r>
              <a:rPr lang="en-US" sz="4800"/>
              <a:t>13 - 6 = 7</a:t>
            </a:r>
          </a:p>
          <a:p>
            <a:pPr marL="609600" indent="-609600"/>
            <a:r>
              <a:rPr lang="en-US" sz="4800"/>
              <a:t>14 - 6 = 8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D)  To symbolize a specific isotope, for example </a:t>
            </a:r>
            <a:r>
              <a:rPr lang="en-US" sz="4800" u="sng"/>
              <a:t>carbon</a:t>
            </a:r>
            <a:r>
              <a:rPr lang="en-US" sz="4800"/>
              <a:t> with mass of 14, we can say </a:t>
            </a:r>
            <a:br>
              <a:rPr lang="en-US" sz="4800"/>
            </a:br>
            <a:r>
              <a:rPr lang="en-US" sz="4800"/>
              <a:t>carbon-14 or </a:t>
            </a:r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4403725" y="281305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14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5257800" y="2895600"/>
            <a:ext cx="10652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/>
              <a:t>C</a:t>
            </a: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4724400" y="3605213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6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E) [In nature, the isotopes are </a:t>
            </a:r>
            <a:r>
              <a:rPr lang="en-US" sz="4800" u="sng"/>
              <a:t>mixed</a:t>
            </a:r>
            <a:r>
              <a:rPr lang="en-US" sz="4800"/>
              <a:t> in with the normal atoms, and they usually behave similarly 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[For use in usual chemistry experiments, we use the </a:t>
            </a:r>
            <a:r>
              <a:rPr lang="en-US" sz="4800" u="sng"/>
              <a:t>average</a:t>
            </a:r>
            <a:r>
              <a:rPr lang="en-US" sz="4800"/>
              <a:t> atomic mass.  This is usually the </a:t>
            </a:r>
            <a:r>
              <a:rPr lang="en-US" sz="4800" u="sng"/>
              <a:t>decimal</a:t>
            </a:r>
            <a:r>
              <a:rPr lang="en-US" sz="4800"/>
              <a:t> number listed in the bottom of the boxes of the periodic table.] </a:t>
            </a: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800600"/>
            <a:ext cx="38290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3276600" y="4724400"/>
            <a:ext cx="21494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000066"/>
                </a:solidFill>
              </a:rPr>
              <a:t>Average Atomic Mass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381000" y="5667375"/>
            <a:ext cx="2895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* Draw Picture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ii) [The average atomic mass is not whole because it is the avg. of masses.  There are more of one isotope than others, so its not even.]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iii) The whole number closest to the average atomic mass is the isotope that has the largest abundance.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/>
            <a:r>
              <a:rPr lang="en-US" sz="3300" smtClean="0"/>
              <a:t>What you need to know from 4.1-4.2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/>
            <a:r>
              <a:rPr lang="en-US" smtClean="0"/>
              <a:t>Mendeleev organized the periodic table first and put the elements in order of increasing atomic mass</a:t>
            </a:r>
          </a:p>
          <a:p>
            <a:pPr eaLnBrk="1" hangingPunct="1"/>
            <a:r>
              <a:rPr lang="en-US" smtClean="0"/>
              <a:t>Moseley reorganized it by atomic number</a:t>
            </a:r>
          </a:p>
          <a:p>
            <a:pPr eaLnBrk="1" hangingPunct="1"/>
            <a:r>
              <a:rPr lang="en-US" smtClean="0"/>
              <a:t>Thompson discovered electrons by bending them in a cathode ray tube towards a charged plate.</a:t>
            </a:r>
          </a:p>
          <a:p>
            <a:pPr eaLnBrk="1" hangingPunct="1"/>
            <a:r>
              <a:rPr lang="en-US" smtClean="0"/>
              <a:t>Rutherford shot “alpha particles” at gold foil and most went through and concluded the atom is mostly empty space with a nucleus in the center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400"/>
              <a:t>*What is the mass of the isotope of oxygen that is in the largest abundance?  </a:t>
            </a:r>
          </a:p>
          <a:p>
            <a:pPr marL="609600" indent="-609600"/>
            <a:r>
              <a:rPr lang="en-US" sz="4400"/>
              <a:t>The average atomic mass is 15.9994, and some of the isotopes of oxygen are oxygen-15, oxygen-16, and oxygen-18.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400"/>
              <a:t>What is the mass of the isotope of oxygen that is in the largest abundance?  </a:t>
            </a:r>
          </a:p>
          <a:p>
            <a:pPr marL="609600" indent="-609600"/>
            <a:r>
              <a:rPr lang="en-US" sz="4400"/>
              <a:t>The average atomic mass is 15.9994, and some of the isotopes of oxygen are oxygen-15, oxygen-16, and oxygen-18.</a:t>
            </a:r>
          </a:p>
          <a:p>
            <a:pPr marL="609600" indent="-609600"/>
            <a:endParaRPr lang="en-US" sz="4400"/>
          </a:p>
          <a:p>
            <a:pPr marL="609600" indent="-609600"/>
            <a:r>
              <a:rPr lang="en-US" sz="3600"/>
              <a:t>Oxygen-16 is in greatest abundance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 i="1"/>
              <a:t>Section 4.4: Unstable Nuclei and Radioactive Decay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400"/>
              <a:t>1)  The  unusual number of neutrons in an isotope can make it </a:t>
            </a:r>
            <a:r>
              <a:rPr lang="en-US" sz="4400" u="sng"/>
              <a:t>unstable</a:t>
            </a:r>
            <a:r>
              <a:rPr lang="en-US" sz="4400"/>
              <a:t> [(unusually high in energy).  This often results in the isotope </a:t>
            </a:r>
            <a:r>
              <a:rPr lang="en-US" sz="4400" u="sng"/>
              <a:t>changing</a:t>
            </a:r>
            <a:r>
              <a:rPr lang="en-US" sz="4400"/>
              <a:t> from one element into another element in an attempt to become more stable (lower in energy).]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04800" y="104775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A) Reactions where atoms change into other atoms are called </a:t>
            </a:r>
            <a:r>
              <a:rPr lang="en-US" sz="4800" u="sng"/>
              <a:t>nuclear</a:t>
            </a:r>
            <a:r>
              <a:rPr lang="en-US" sz="4800"/>
              <a:t> reactions, [as they involve changes in the nucleus.]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04800" y="179388"/>
            <a:ext cx="830580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During these nuclear reactions, rays and particles are given off, which is called </a:t>
            </a:r>
            <a:r>
              <a:rPr lang="en-US" sz="4800" u="sng"/>
              <a:t>radiation</a:t>
            </a:r>
            <a:r>
              <a:rPr lang="en-US" sz="4800"/>
              <a:t>, or radioactive decay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2) [When radioactive decay occurs, there are three different types of radiation that can be given off.  Each type has a different </a:t>
            </a:r>
            <a:r>
              <a:rPr lang="en-US" sz="4800" u="sng"/>
              <a:t>mass</a:t>
            </a:r>
            <a:r>
              <a:rPr lang="en-US" sz="4800"/>
              <a:t>, and sometimes a </a:t>
            </a:r>
            <a:r>
              <a:rPr lang="en-US" sz="4800" u="sng"/>
              <a:t>charge</a:t>
            </a:r>
            <a:r>
              <a:rPr lang="en-US" sz="4800"/>
              <a:t>.]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buFontTx/>
              <a:buAutoNum type="alphaUcParenR"/>
            </a:pPr>
            <a:r>
              <a:rPr lang="en-US" sz="4800"/>
              <a:t>The first type of radiation-alpha radiation.</a:t>
            </a:r>
          </a:p>
          <a:p>
            <a:pPr marL="1066800" lvl="1" indent="-609600"/>
            <a:endParaRPr lang="en-US" sz="480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 [The element </a:t>
            </a:r>
            <a:r>
              <a:rPr lang="en-US" sz="4800" u="sng"/>
              <a:t>Helium</a:t>
            </a:r>
            <a:r>
              <a:rPr lang="en-US" sz="4800"/>
              <a:t> has a mass of 4 and an atomic number of 2, so] the alpha particle is just like a helium atom without any electrons;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962400" y="41148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4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962400" y="50292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2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479925" y="4254500"/>
            <a:ext cx="17430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/>
              <a:t>He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1311275" y="42037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4</a:t>
            </a:r>
          </a:p>
        </p:txBody>
      </p:sp>
      <p:sp>
        <p:nvSpPr>
          <p:cNvPr id="30727" name="Text Box 4"/>
          <p:cNvSpPr txBox="1">
            <a:spLocks noChangeArrowheads="1"/>
          </p:cNvSpPr>
          <p:nvPr/>
        </p:nvSpPr>
        <p:spPr bwMode="auto">
          <a:xfrm>
            <a:off x="1311275" y="51181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2</a:t>
            </a:r>
          </a:p>
        </p:txBody>
      </p:sp>
      <p:sp>
        <p:nvSpPr>
          <p:cNvPr id="30728" name="Text Box 5"/>
          <p:cNvSpPr txBox="1">
            <a:spLocks noChangeArrowheads="1"/>
          </p:cNvSpPr>
          <p:nvPr/>
        </p:nvSpPr>
        <p:spPr bwMode="auto">
          <a:xfrm>
            <a:off x="1828800" y="4343400"/>
            <a:ext cx="8969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9600"/>
              <a:t>α</a:t>
            </a:r>
            <a:endParaRPr lang="en-US" sz="960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The second type of radiation - </a:t>
            </a:r>
            <a:r>
              <a:rPr lang="en-US" sz="4800" u="sng"/>
              <a:t>beta</a:t>
            </a:r>
            <a:r>
              <a:rPr lang="en-US" sz="4800"/>
              <a:t> radiation.</a:t>
            </a:r>
          </a:p>
          <a:p>
            <a:pPr marL="609600" indent="-609600"/>
            <a:endParaRPr lang="en-US" sz="4800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The </a:t>
            </a:r>
            <a:r>
              <a:rPr lang="en-US" sz="4800" u="sng"/>
              <a:t>electron</a:t>
            </a:r>
            <a:r>
              <a:rPr lang="en-US" sz="4800"/>
              <a:t> has a mass of zero and a charge of -1, so the beta particle is just like an electron;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638800" y="48006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0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410200" y="5715000"/>
            <a:ext cx="7270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-1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172200" y="4876800"/>
            <a:ext cx="8858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9600">
                <a:cs typeface="Arial" charset="0"/>
              </a:rPr>
              <a:t>β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 i="1"/>
              <a:t>Section 4.3:  How Atoms Differ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C) The last type of radiation - </a:t>
            </a:r>
            <a:r>
              <a:rPr lang="en-US" sz="4800" u="sng"/>
              <a:t>gamma</a:t>
            </a:r>
            <a:r>
              <a:rPr lang="en-US" sz="4800"/>
              <a:t> radiation.</a:t>
            </a: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838200" y="2133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 The gamma particle was the last to be found because it has no </a:t>
            </a:r>
            <a:r>
              <a:rPr lang="en-US" sz="4800" u="sng"/>
              <a:t>mass</a:t>
            </a:r>
            <a:r>
              <a:rPr lang="en-US" sz="4800"/>
              <a:t> and no </a:t>
            </a:r>
            <a:r>
              <a:rPr lang="en-US" sz="4800" u="sng"/>
              <a:t>charge</a:t>
            </a:r>
            <a:r>
              <a:rPr lang="en-US" sz="4800"/>
              <a:t>;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5943600" y="48006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0</a:t>
            </a:r>
          </a:p>
        </p:txBody>
      </p:sp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6477000" y="4648200"/>
            <a:ext cx="11318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/>
              <a:t>γ </a:t>
            </a:r>
            <a:endParaRPr lang="el-GR" sz="9600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943600" y="54102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0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1) The number [#] of </a:t>
            </a:r>
            <a:r>
              <a:rPr lang="en-US" sz="4800" u="sng"/>
              <a:t>protons</a:t>
            </a:r>
            <a:r>
              <a:rPr lang="en-US" sz="4800"/>
              <a:t> in each atom is different.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971800" y="228600"/>
            <a:ext cx="56388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[This means each atom can be identified by the number of protons it has,] and so the # of protons is called the “</a:t>
            </a:r>
            <a:r>
              <a:rPr lang="en-US" sz="4800" u="sng"/>
              <a:t>atomic</a:t>
            </a:r>
            <a:r>
              <a:rPr lang="en-US" sz="4800"/>
              <a:t> number”. </a:t>
            </a:r>
          </a:p>
        </p:txBody>
      </p:sp>
      <p:pic>
        <p:nvPicPr>
          <p:cNvPr id="7171" name="Picture 4" descr="Henry_Mosel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351472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A) The atomic number is the new way that we organize the periodic table [</a:t>
            </a:r>
            <a:r>
              <a:rPr lang="en-US" sz="4800" u="sng"/>
              <a:t>elements</a:t>
            </a:r>
            <a:r>
              <a:rPr lang="en-US" sz="4800"/>
              <a:t> go from 1 to 118].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[The atomic number is the </a:t>
            </a:r>
            <a:r>
              <a:rPr lang="en-US" sz="4800" u="sng"/>
              <a:t>whole</a:t>
            </a:r>
            <a:r>
              <a:rPr lang="en-US" sz="4800"/>
              <a:t> number often listed near the top of the boxes of the periodic table]</a:t>
            </a:r>
          </a:p>
          <a:p>
            <a:pPr marL="609600" indent="-609600"/>
            <a:r>
              <a:rPr lang="en-US" sz="4800"/>
              <a:t>*draw picture</a:t>
            </a:r>
          </a:p>
        </p:txBody>
      </p:sp>
      <p:pic>
        <p:nvPicPr>
          <p:cNvPr id="9219" name="Picture 4" descr="Silver's atomic number is 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014788"/>
            <a:ext cx="5638800" cy="28432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C) [Because single atoms are totally </a:t>
            </a:r>
            <a:r>
              <a:rPr lang="en-US" sz="4800" u="sng"/>
              <a:t>neutral</a:t>
            </a:r>
            <a:r>
              <a:rPr lang="en-US" sz="4800"/>
              <a:t> in charge, we must have the same number of electrons as we do protons.  This means] </a:t>
            </a:r>
            <a:r>
              <a:rPr lang="en-US" sz="4800" b="1"/>
              <a:t>the atomic number = number of protons = number of electrons.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838200" y="3886200"/>
            <a:ext cx="7315200" cy="2286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2) [It has also been discovered that atoms of the same </a:t>
            </a:r>
            <a:r>
              <a:rPr lang="en-US" sz="4800" u="sng"/>
              <a:t>element</a:t>
            </a:r>
            <a:r>
              <a:rPr lang="en-US" sz="4800"/>
              <a:t> (having the same atomic number) sometimes have different </a:t>
            </a:r>
            <a:r>
              <a:rPr lang="en-US" sz="4800" u="sng"/>
              <a:t>masses</a:t>
            </a:r>
            <a:r>
              <a:rPr lang="en-US" sz="4800"/>
              <a:t>.]  Atoms of the same element but with different masses were called </a:t>
            </a:r>
            <a:r>
              <a:rPr lang="en-US" sz="4800" u="sng"/>
              <a:t>isotopes</a:t>
            </a:r>
            <a:r>
              <a:rPr lang="en-US" sz="4800"/>
              <a:t>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 gel design template">
  <a:themeElements>
    <a:clrScheme name="Blue gel design template 11">
      <a:dk1>
        <a:srgbClr val="005A58"/>
      </a:dk1>
      <a:lt1>
        <a:srgbClr val="FFFFFF"/>
      </a:lt1>
      <a:dk2>
        <a:srgbClr val="0099CC"/>
      </a:dk2>
      <a:lt2>
        <a:srgbClr val="CCECFF"/>
      </a:lt2>
      <a:accent1>
        <a:srgbClr val="005EAC"/>
      </a:accent1>
      <a:accent2>
        <a:srgbClr val="6D6FC7"/>
      </a:accent2>
      <a:accent3>
        <a:srgbClr val="AACAE2"/>
      </a:accent3>
      <a:accent4>
        <a:srgbClr val="DADADA"/>
      </a:accent4>
      <a:accent5>
        <a:srgbClr val="AAB6D2"/>
      </a:accent5>
      <a:accent6>
        <a:srgbClr val="6264B4"/>
      </a:accent6>
      <a:hlink>
        <a:srgbClr val="99CCFF"/>
      </a:hlink>
      <a:folHlink>
        <a:srgbClr val="CCCCFF"/>
      </a:folHlink>
    </a:clrScheme>
    <a:fontScheme name="Blue gel design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 gel design template 1">
        <a:dk1>
          <a:srgbClr val="003366"/>
        </a:dk1>
        <a:lt1>
          <a:srgbClr val="FFFFFF"/>
        </a:lt1>
        <a:dk2>
          <a:srgbClr val="0099FF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CA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2">
        <a:dk1>
          <a:srgbClr val="777777"/>
        </a:dk1>
        <a:lt1>
          <a:srgbClr val="FFFFFF"/>
        </a:lt1>
        <a:dk2>
          <a:srgbClr val="999C8E"/>
        </a:dk2>
        <a:lt2>
          <a:srgbClr val="D1D1CB"/>
        </a:lt2>
        <a:accent1>
          <a:srgbClr val="658DA9"/>
        </a:accent1>
        <a:accent2>
          <a:srgbClr val="809EA8"/>
        </a:accent2>
        <a:accent3>
          <a:srgbClr val="CACBC6"/>
        </a:accent3>
        <a:accent4>
          <a:srgbClr val="DADADA"/>
        </a:accent4>
        <a:accent5>
          <a:srgbClr val="B8C5D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3">
        <a:dk1>
          <a:srgbClr val="E6EAD8"/>
        </a:dk1>
        <a:lt1>
          <a:srgbClr val="F4F4E8"/>
        </a:lt1>
        <a:dk2>
          <a:srgbClr val="EAE9DE"/>
        </a:dk2>
        <a:lt2>
          <a:srgbClr val="969696"/>
        </a:lt2>
        <a:accent1>
          <a:srgbClr val="E68B2C"/>
        </a:accent1>
        <a:accent2>
          <a:srgbClr val="F2C977"/>
        </a:accent2>
        <a:accent3>
          <a:srgbClr val="F8F8F2"/>
        </a:accent3>
        <a:accent4>
          <a:srgbClr val="C4C8B8"/>
        </a:accent4>
        <a:accent5>
          <a:srgbClr val="F0C4AC"/>
        </a:accent5>
        <a:accent6>
          <a:srgbClr val="DBB66B"/>
        </a:accent6>
        <a:hlink>
          <a:srgbClr val="980000"/>
        </a:hlink>
        <a:folHlink>
          <a:srgbClr val="66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4">
        <a:dk1>
          <a:srgbClr val="6289D8"/>
        </a:dk1>
        <a:lt1>
          <a:srgbClr val="FFFFFF"/>
        </a:lt1>
        <a:dk2>
          <a:srgbClr val="99CCFF"/>
        </a:dk2>
        <a:lt2>
          <a:srgbClr val="969696"/>
        </a:lt2>
        <a:accent1>
          <a:srgbClr val="C7DABE"/>
        </a:accent1>
        <a:accent2>
          <a:srgbClr val="FF9966"/>
        </a:accent2>
        <a:accent3>
          <a:srgbClr val="FFFFFF"/>
        </a:accent3>
        <a:accent4>
          <a:srgbClr val="5374B8"/>
        </a:accent4>
        <a:accent5>
          <a:srgbClr val="E0EADB"/>
        </a:accent5>
        <a:accent6>
          <a:srgbClr val="E78A5C"/>
        </a:accent6>
        <a:hlink>
          <a:srgbClr val="A8451A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5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6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099CC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CAE2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7">
        <a:dk1>
          <a:srgbClr val="777777"/>
        </a:dk1>
        <a:lt1>
          <a:srgbClr val="FFFFFF"/>
        </a:lt1>
        <a:dk2>
          <a:srgbClr val="FFFFD9"/>
        </a:dk2>
        <a:lt2>
          <a:srgbClr val="EAEAEA"/>
        </a:lt2>
        <a:accent1>
          <a:srgbClr val="0099CC"/>
        </a:accent1>
        <a:accent2>
          <a:srgbClr val="33CCCC"/>
        </a:accent2>
        <a:accent3>
          <a:srgbClr val="FFFFE9"/>
        </a:accent3>
        <a:accent4>
          <a:srgbClr val="DADADA"/>
        </a:accent4>
        <a:accent5>
          <a:srgbClr val="AACAE2"/>
        </a:accent5>
        <a:accent6>
          <a:srgbClr val="2DB9B9"/>
        </a:accent6>
        <a:hlink>
          <a:srgbClr val="FFCC66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8">
        <a:dk1>
          <a:srgbClr val="969696"/>
        </a:dk1>
        <a:lt1>
          <a:srgbClr val="FFFFFF"/>
        </a:lt1>
        <a:dk2>
          <a:srgbClr val="DDDDDD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7F7F7F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9">
        <a:dk1>
          <a:srgbClr val="5886B4"/>
        </a:dk1>
        <a:lt1>
          <a:srgbClr val="FFFFFF"/>
        </a:lt1>
        <a:dk2>
          <a:srgbClr val="CDF1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4A7299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10">
        <a:dk1>
          <a:srgbClr val="5886B4"/>
        </a:dk1>
        <a:lt1>
          <a:srgbClr val="F4F4E8"/>
        </a:lt1>
        <a:dk2>
          <a:srgbClr val="00AAE6"/>
        </a:dk2>
        <a:lt2>
          <a:srgbClr val="808080"/>
        </a:lt2>
        <a:accent1>
          <a:srgbClr val="D0E2F5"/>
        </a:accent1>
        <a:accent2>
          <a:srgbClr val="6699CC"/>
        </a:accent2>
        <a:accent3>
          <a:srgbClr val="F8F8F2"/>
        </a:accent3>
        <a:accent4>
          <a:srgbClr val="4A7299"/>
        </a:accent4>
        <a:accent5>
          <a:srgbClr val="E4EEF9"/>
        </a:accent5>
        <a:accent6>
          <a:srgbClr val="5C8AB9"/>
        </a:accent6>
        <a:hlink>
          <a:srgbClr val="FF6600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11">
        <a:dk1>
          <a:srgbClr val="005A58"/>
        </a:dk1>
        <a:lt1>
          <a:srgbClr val="FFFFFF"/>
        </a:lt1>
        <a:dk2>
          <a:srgbClr val="0099CC"/>
        </a:dk2>
        <a:lt2>
          <a:srgbClr val="CCECFF"/>
        </a:lt2>
        <a:accent1>
          <a:srgbClr val="005EAC"/>
        </a:accent1>
        <a:accent2>
          <a:srgbClr val="6D6FC7"/>
        </a:accent2>
        <a:accent3>
          <a:srgbClr val="AACAE2"/>
        </a:accent3>
        <a:accent4>
          <a:srgbClr val="DADADA"/>
        </a:accent4>
        <a:accent5>
          <a:srgbClr val="AAB6D2"/>
        </a:accent5>
        <a:accent6>
          <a:srgbClr val="6264B4"/>
        </a:accent6>
        <a:hlink>
          <a:srgbClr val="99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12">
        <a:dk1>
          <a:srgbClr val="336699"/>
        </a:dk1>
        <a:lt1>
          <a:srgbClr val="FFFFFF"/>
        </a:lt1>
        <a:dk2>
          <a:srgbClr val="99CCFF"/>
        </a:dk2>
        <a:lt2>
          <a:srgbClr val="E3EBF1"/>
        </a:lt2>
        <a:accent1>
          <a:srgbClr val="003399"/>
        </a:accent1>
        <a:accent2>
          <a:srgbClr val="457A8B"/>
        </a:accent2>
        <a:accent3>
          <a:srgbClr val="CAE2FF"/>
        </a:accent3>
        <a:accent4>
          <a:srgbClr val="DADADA"/>
        </a:accent4>
        <a:accent5>
          <a:srgbClr val="AAADCA"/>
        </a:accent5>
        <a:accent6>
          <a:srgbClr val="3E6E7D"/>
        </a:accent6>
        <a:hlink>
          <a:srgbClr val="66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13">
        <a:dk1>
          <a:srgbClr val="003366"/>
        </a:dk1>
        <a:lt1>
          <a:srgbClr val="CCFFFF"/>
        </a:lt1>
        <a:dk2>
          <a:srgbClr val="6699FF"/>
        </a:dk2>
        <a:lt2>
          <a:srgbClr val="0785DB"/>
        </a:lt2>
        <a:accent1>
          <a:srgbClr val="4B78D3"/>
        </a:accent1>
        <a:accent2>
          <a:srgbClr val="00B000"/>
        </a:accent2>
        <a:accent3>
          <a:srgbClr val="B8CAFF"/>
        </a:accent3>
        <a:accent4>
          <a:srgbClr val="AEDADA"/>
        </a:accent4>
        <a:accent5>
          <a:srgbClr val="B1BEE6"/>
        </a:accent5>
        <a:accent6>
          <a:srgbClr val="009F00"/>
        </a:accent6>
        <a:hlink>
          <a:srgbClr val="66CCFF"/>
        </a:hlink>
        <a:folHlink>
          <a:srgbClr val="CC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14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B6FC1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BBDD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gel design template</Template>
  <TotalTime>1914</TotalTime>
  <Words>872</Words>
  <Application>Microsoft Office PowerPoint</Application>
  <PresentationFormat>On-screen Show (4:3)</PresentationFormat>
  <Paragraphs>62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Blue gel design template</vt:lpstr>
      <vt:lpstr>Chemistry Chapter 4 Notes</vt:lpstr>
      <vt:lpstr>What you need to know from 4.1-4.2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Manager/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Chapter 4</dc:title>
  <dc:subject/>
  <dc:creator>Internal User</dc:creator>
  <cp:keywords/>
  <dc:description/>
  <cp:lastModifiedBy>Internal User</cp:lastModifiedBy>
  <cp:revision>43</cp:revision>
  <cp:lastPrinted>1601-01-01T00:00:00Z</cp:lastPrinted>
  <dcterms:created xsi:type="dcterms:W3CDTF">2006-09-27T17:29:38Z</dcterms:created>
  <dcterms:modified xsi:type="dcterms:W3CDTF">2010-11-01T14:18:36Z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TC010721191033</vt:lpwstr>
  </property>
</Properties>
</file>